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arker Grotesque Bold" panose="020B060402020202020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old" panose="00000800000000000000" charset="0"/>
      <p:regular r:id="rId20"/>
    </p:embeddedFont>
    <p:embeddedFont>
      <p:font typeface="Montserrat Classic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Montserrat Extra-Bold" panose="020B0604020202020204" charset="0"/>
      <p:regular r:id="rId23"/>
    </p:embeddedFont>
    <p:embeddedFont>
      <p:font typeface="Open Sans Light Bold" panose="020B0604020202020204" charset="0"/>
      <p:regular r:id="rId24"/>
    </p:embeddedFont>
    <p:embeddedFont>
      <p:font typeface="Open Sans Light Bold Italic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21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eg"/><Relationship Id="rId10" Type="http://schemas.openxmlformats.org/officeDocument/2006/relationships/image" Target="../media/image13.jpeg"/><Relationship Id="rId4" Type="http://schemas.openxmlformats.org/officeDocument/2006/relationships/image" Target="../media/image9.svg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5.jpe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7.jpe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5.jpeg"/><Relationship Id="rId1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9.svg"/><Relationship Id="rId9" Type="http://schemas.openxmlformats.org/officeDocument/2006/relationships/image" Target="../media/image25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5.jpe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4tpxNyqt2T624mai8sHTOBwRR5B1u-Io/view?usp=sharing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svg"/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12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3.sv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9.svg"/><Relationship Id="rId9" Type="http://schemas.openxmlformats.org/officeDocument/2006/relationships/image" Target="../media/image15.png"/><Relationship Id="rId14" Type="http://schemas.openxmlformats.org/officeDocument/2006/relationships/hyperlink" Target="https://automarket-ltda.netlify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244" b="670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07827" y="-155052"/>
            <a:ext cx="15366602" cy="10660121"/>
            <a:chOff x="0" y="0"/>
            <a:chExt cx="4047171" cy="2807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7171" cy="2807604"/>
            </a:xfrm>
            <a:custGeom>
              <a:avLst/>
              <a:gdLst/>
              <a:ahLst/>
              <a:cxnLst/>
              <a:rect l="l" t="t" r="r" b="b"/>
              <a:pathLst>
                <a:path w="4047171" h="2807604">
                  <a:moveTo>
                    <a:pt x="0" y="0"/>
                  </a:moveTo>
                  <a:lnTo>
                    <a:pt x="4047171" y="0"/>
                  </a:lnTo>
                  <a:lnTo>
                    <a:pt x="4047171" y="2807604"/>
                  </a:lnTo>
                  <a:lnTo>
                    <a:pt x="0" y="2807604"/>
                  </a:lnTo>
                  <a:close/>
                </a:path>
              </a:pathLst>
            </a:custGeom>
            <a:solidFill>
              <a:srgbClr val="006666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593" r="593"/>
          <a:stretch>
            <a:fillRect/>
          </a:stretch>
        </p:blipFill>
        <p:spPr>
          <a:xfrm>
            <a:off x="-140479" y="0"/>
            <a:ext cx="18071104" cy="1028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320110" y="-1309125"/>
            <a:ext cx="14821855" cy="13574868"/>
            <a:chOff x="0" y="0"/>
            <a:chExt cx="19762473" cy="18099825"/>
          </a:xfrm>
        </p:grpSpPr>
        <p:grpSp>
          <p:nvGrpSpPr>
            <p:cNvPr id="8" name="Group 8"/>
            <p:cNvGrpSpPr/>
            <p:nvPr/>
          </p:nvGrpSpPr>
          <p:grpSpPr>
            <a:xfrm rot="-8354833">
              <a:off x="12082239" y="-2152103"/>
              <a:ext cx="1073149" cy="20641002"/>
              <a:chOff x="0" y="0"/>
              <a:chExt cx="211980" cy="407723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11980" cy="4077235"/>
              </a:xfrm>
              <a:custGeom>
                <a:avLst/>
                <a:gdLst/>
                <a:ahLst/>
                <a:cxnLst/>
                <a:rect l="l" t="t" r="r" b="b"/>
                <a:pathLst>
                  <a:path w="211980" h="4077235">
                    <a:moveTo>
                      <a:pt x="0" y="0"/>
                    </a:moveTo>
                    <a:lnTo>
                      <a:pt x="211980" y="0"/>
                    </a:lnTo>
                    <a:lnTo>
                      <a:pt x="211980" y="4077235"/>
                    </a:lnTo>
                    <a:lnTo>
                      <a:pt x="0" y="4077235"/>
                    </a:lnTo>
                    <a:close/>
                  </a:path>
                </a:pathLst>
              </a:custGeom>
              <a:solidFill>
                <a:srgbClr val="00666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5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2402715">
              <a:off x="1703927" y="11105507"/>
              <a:ext cx="3032620" cy="6401836"/>
              <a:chOff x="0" y="0"/>
              <a:chExt cx="599036" cy="12645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9036" cy="1264560"/>
              </a:xfrm>
              <a:custGeom>
                <a:avLst/>
                <a:gdLst/>
                <a:ahLst/>
                <a:cxnLst/>
                <a:rect l="l" t="t" r="r" b="b"/>
                <a:pathLst>
                  <a:path w="599036" h="1264560">
                    <a:moveTo>
                      <a:pt x="0" y="0"/>
                    </a:moveTo>
                    <a:lnTo>
                      <a:pt x="599036" y="0"/>
                    </a:lnTo>
                    <a:lnTo>
                      <a:pt x="599036" y="1264560"/>
                    </a:lnTo>
                    <a:lnTo>
                      <a:pt x="0" y="1264560"/>
                    </a:lnTo>
                    <a:close/>
                  </a:path>
                </a:pathLst>
              </a:custGeom>
              <a:solidFill>
                <a:srgbClr val="006666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51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8330726">
              <a:off x="7690927" y="10988310"/>
              <a:ext cx="3032740" cy="6975267"/>
              <a:chOff x="0" y="0"/>
              <a:chExt cx="599060" cy="137783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99060" cy="1377831"/>
              </a:xfrm>
              <a:custGeom>
                <a:avLst/>
                <a:gdLst/>
                <a:ahLst/>
                <a:cxnLst/>
                <a:rect l="l" t="t" r="r" b="b"/>
                <a:pathLst>
                  <a:path w="599060" h="1377831">
                    <a:moveTo>
                      <a:pt x="0" y="0"/>
                    </a:moveTo>
                    <a:lnTo>
                      <a:pt x="599060" y="0"/>
                    </a:lnTo>
                    <a:lnTo>
                      <a:pt x="599060" y="1377831"/>
                    </a:lnTo>
                    <a:lnTo>
                      <a:pt x="0" y="1377831"/>
                    </a:lnTo>
                    <a:close/>
                  </a:path>
                </a:pathLst>
              </a:custGeom>
              <a:solidFill>
                <a:srgbClr val="00666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51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5400000">
              <a:off x="5111567" y="9895711"/>
              <a:ext cx="1963416" cy="3932840"/>
              <a:chOff x="0" y="0"/>
              <a:chExt cx="387835" cy="77685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87835" cy="776857"/>
              </a:xfrm>
              <a:custGeom>
                <a:avLst/>
                <a:gdLst/>
                <a:ahLst/>
                <a:cxnLst/>
                <a:rect l="l" t="t" r="r" b="b"/>
                <a:pathLst>
                  <a:path w="387835" h="776857">
                    <a:moveTo>
                      <a:pt x="0" y="0"/>
                    </a:moveTo>
                    <a:lnTo>
                      <a:pt x="387835" y="0"/>
                    </a:lnTo>
                    <a:lnTo>
                      <a:pt x="387835" y="776857"/>
                    </a:lnTo>
                    <a:lnTo>
                      <a:pt x="0" y="776857"/>
                    </a:lnTo>
                    <a:close/>
                  </a:path>
                </a:pathLst>
              </a:custGeom>
              <a:solidFill>
                <a:srgbClr val="00666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51"/>
                  </a:lnSpc>
                </a:pPr>
                <a:endParaRPr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10852224" y="2217074"/>
            <a:ext cx="7435776" cy="679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8"/>
              </a:lnSpc>
            </a:pPr>
            <a:r>
              <a:rPr lang="en-US" sz="2948" u="sng">
                <a:solidFill>
                  <a:srgbClr val="FFFFFF"/>
                </a:solidFill>
                <a:latin typeface="Open Sans Light Bold Italics"/>
              </a:rPr>
              <a:t>Integrantes: 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Luis Eduardo Bastos Rocha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Vitor Matheus do Nascimento Moreira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Filipe Hermegildo da Cunha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Geovana Oliveira Gomes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Bruno Cordeiro Ribeiro</a:t>
            </a:r>
          </a:p>
          <a:p>
            <a:pPr algn="ctr">
              <a:lnSpc>
                <a:spcPts val="4128"/>
              </a:lnSpc>
            </a:pPr>
            <a:endParaRPr lang="en-US" sz="2948">
              <a:solidFill>
                <a:srgbClr val="FFFFFF"/>
              </a:solidFill>
              <a:latin typeface="Open Sans Light Bold Italics"/>
            </a:endParaRPr>
          </a:p>
          <a:p>
            <a:pPr algn="ctr">
              <a:lnSpc>
                <a:spcPts val="4128"/>
              </a:lnSpc>
            </a:pPr>
            <a:r>
              <a:rPr lang="en-US" sz="2948" u="sng">
                <a:solidFill>
                  <a:srgbClr val="FFFFFF"/>
                </a:solidFill>
                <a:latin typeface="Open Sans Light Bold Italics"/>
              </a:rPr>
              <a:t>Turma:</a:t>
            </a: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 AUT3D1</a:t>
            </a:r>
          </a:p>
          <a:p>
            <a:pPr algn="ctr">
              <a:lnSpc>
                <a:spcPts val="4128"/>
              </a:lnSpc>
            </a:pPr>
            <a:endParaRPr lang="en-US" sz="2948">
              <a:solidFill>
                <a:srgbClr val="FFFFFF"/>
              </a:solidFill>
              <a:latin typeface="Open Sans Light Bold Italics"/>
            </a:endParaRPr>
          </a:p>
          <a:p>
            <a:pPr algn="ctr">
              <a:lnSpc>
                <a:spcPts val="4128"/>
              </a:lnSpc>
            </a:pPr>
            <a:r>
              <a:rPr lang="en-US" sz="2948" u="sng">
                <a:solidFill>
                  <a:srgbClr val="FFFFFF"/>
                </a:solidFill>
                <a:latin typeface="Open Sans Light Bold Italics"/>
              </a:rPr>
              <a:t>Data:</a:t>
            </a: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 19/12/2022</a:t>
            </a:r>
          </a:p>
          <a:p>
            <a:pPr algn="ctr">
              <a:lnSpc>
                <a:spcPts val="4128"/>
              </a:lnSpc>
            </a:pPr>
            <a:endParaRPr lang="en-US" sz="2948">
              <a:solidFill>
                <a:srgbClr val="FFFFFF"/>
              </a:solidFill>
              <a:latin typeface="Open Sans Light Bold Italics"/>
            </a:endParaRP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3ª Etapa</a:t>
            </a:r>
          </a:p>
          <a:p>
            <a:pPr algn="ctr">
              <a:lnSpc>
                <a:spcPts val="4128"/>
              </a:lnSpc>
              <a:spcBef>
                <a:spcPct val="0"/>
              </a:spcBef>
            </a:pPr>
            <a:endParaRPr lang="en-US" sz="2948">
              <a:solidFill>
                <a:srgbClr val="FFFFFF"/>
              </a:solidFill>
              <a:latin typeface="Open Sans Light Bold Italics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2400" y="-3229415"/>
            <a:ext cx="1653401" cy="4114800"/>
          </a:xfrm>
          <a:prstGeom prst="rect">
            <a:avLst/>
          </a:prstGeom>
        </p:spPr>
      </p:pic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330789" y="8525203"/>
            <a:ext cx="1466199" cy="1466193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852224" y="8816885"/>
            <a:ext cx="3180994" cy="88283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85511" y="3447635"/>
            <a:ext cx="7644632" cy="2194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45"/>
              </a:lnSpc>
              <a:spcBef>
                <a:spcPct val="0"/>
              </a:spcBef>
            </a:pPr>
            <a:r>
              <a:rPr lang="en-US" sz="12818">
                <a:solidFill>
                  <a:srgbClr val="000000"/>
                </a:solidFill>
                <a:latin typeface="Open Sans Light Bold"/>
              </a:rPr>
              <a:t>Market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7334" y="266700"/>
            <a:ext cx="5294465" cy="3924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25"/>
              </a:lnSpc>
              <a:spcBef>
                <a:spcPct val="0"/>
              </a:spcBef>
            </a:pPr>
            <a:r>
              <a:rPr lang="en-US" sz="22875" dirty="0">
                <a:solidFill>
                  <a:srgbClr val="006666"/>
                </a:solidFill>
                <a:latin typeface="Darker Grotesque Bold"/>
              </a:rPr>
              <a:t>Auto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506862"/>
            <a:ext cx="10122815" cy="870562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37693" y="3420262"/>
            <a:ext cx="2528823" cy="2784001"/>
            <a:chOff x="0" y="0"/>
            <a:chExt cx="3371764" cy="371200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40142" t="30903" r="29380" b="43932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953571">
            <a:off x="12000700" y="-7526747"/>
            <a:ext cx="10122815" cy="87056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17980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Montserrat Extra-Bold"/>
              </a:rPr>
              <a:t>Integrantes e funções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367233" y="3420262"/>
            <a:ext cx="2528823" cy="2784001"/>
            <a:chOff x="0" y="0"/>
            <a:chExt cx="3371764" cy="371200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l="2602" t="20405" r="8187" b="5934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803111" y="3420262"/>
            <a:ext cx="2528823" cy="2784001"/>
            <a:chOff x="0" y="0"/>
            <a:chExt cx="3371764" cy="371200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l="4925" b="18391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-3286565"/>
            <a:ext cx="1653401" cy="4114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240170" y="3420262"/>
            <a:ext cx="2528823" cy="2784001"/>
            <a:chOff x="0" y="0"/>
            <a:chExt cx="3371764" cy="371200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rcRect l="16182" t="16410" r="13747" b="25734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4891256" y="3420262"/>
            <a:ext cx="2528823" cy="2784001"/>
            <a:chOff x="0" y="0"/>
            <a:chExt cx="3371764" cy="3712001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rcRect l="18781" r="13149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57511" y="8525203"/>
            <a:ext cx="1466199" cy="146619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0" y="6465885"/>
            <a:ext cx="4349971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Luis Eduardo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081" y="7037587"/>
            <a:ext cx="4212047" cy="35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>
                <a:solidFill>
                  <a:srgbClr val="000000"/>
                </a:solidFill>
                <a:latin typeface="Montserrat Classic Bold"/>
              </a:rPr>
              <a:t>Coordenador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6792" y="7552179"/>
            <a:ext cx="2656387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pela gestão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23282" y="6465885"/>
            <a:ext cx="3572184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Geovana Oliveira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02184" y="7037587"/>
            <a:ext cx="3458922" cy="35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>
                <a:solidFill>
                  <a:srgbClr val="000000"/>
                </a:solidFill>
                <a:latin typeface="Montserrat Classic Bold"/>
              </a:rPr>
              <a:t>Relatório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45039" y="7552179"/>
            <a:ext cx="2928670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pela documentação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59160" y="6465885"/>
            <a:ext cx="3572184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Filipe Cunha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38062" y="7037587"/>
            <a:ext cx="3458922" cy="333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 dirty="0">
                <a:solidFill>
                  <a:srgbClr val="000000"/>
                </a:solidFill>
                <a:latin typeface="Montserrat Classic Bold"/>
              </a:rPr>
              <a:t>Arduino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80918" y="7552179"/>
            <a:ext cx="2928670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pela programação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96219" y="6465885"/>
            <a:ext cx="3572184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Bruno Cordeiro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75121" y="7037587"/>
            <a:ext cx="3458922" cy="35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>
                <a:solidFill>
                  <a:srgbClr val="000000"/>
                </a:solidFill>
                <a:latin typeface="Montserrat Classic Bold"/>
              </a:rPr>
              <a:t>Arduino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17976" y="7552179"/>
            <a:ext cx="2928670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pela programação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363135" y="6465885"/>
            <a:ext cx="3572184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Vitor Matheus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91191" y="7037587"/>
            <a:ext cx="3458922" cy="35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>
                <a:solidFill>
                  <a:srgbClr val="000000"/>
                </a:solidFill>
                <a:latin typeface="Montserrat Classic Bold"/>
              </a:rPr>
              <a:t>Aplicativo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90161" y="7552179"/>
            <a:ext cx="2928670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pela programação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956560"/>
            <a:ext cx="8709127" cy="607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Implementar um protótipo de supermercado automatizado a fim de agilizar o processo de compra, oferecendo a possibilidade de escolher os produtos e realizar o pagamento por intermédio de um aplicativo, tornando o ato de realizar compras no supermercado mais rápido e prático, excluindo a necessidade do atendimento feito por um funcionário.</a:t>
            </a:r>
          </a:p>
          <a:p>
            <a:pPr algn="just">
              <a:lnSpc>
                <a:spcPts val="4419"/>
              </a:lnSpc>
            </a:pPr>
            <a:endParaRPr lang="en-US" sz="3399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530381" y="7961775"/>
            <a:ext cx="10308325" cy="88651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3381815"/>
            <a:ext cx="1653401" cy="411480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49799" y="8824429"/>
            <a:ext cx="1357801" cy="135779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757751" y="399254"/>
            <a:ext cx="6857532" cy="519081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800100"/>
            <a:ext cx="1009950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u="sng">
                <a:solidFill>
                  <a:srgbClr val="006666"/>
                </a:solidFill>
                <a:latin typeface="Montserrat Extra-Bold"/>
              </a:rPr>
              <a:t>O projeto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152650"/>
            <a:ext cx="9687414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ontserrat"/>
              </a:rPr>
              <a:t>Automatização do processo de compras em lojas em geral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85042" y="5778890"/>
            <a:ext cx="7402951" cy="386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Funciona por meio do acionamento de uma esteira que recebe comandos dos produtos selecionados através do aplicativo, colocando-os em uma caixa para ser realizada a entrega ou retirada.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526859">
            <a:off x="11936708" y="-7681676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13246"/>
            <a:ext cx="10122815" cy="8705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08553" y="2920167"/>
            <a:ext cx="1868560" cy="18685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546871" y="3090090"/>
            <a:ext cx="1622916" cy="1528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36962" y="3061573"/>
            <a:ext cx="1938076" cy="14097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846065"/>
            <a:ext cx="162306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Implementação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833" y="6059483"/>
            <a:ext cx="6248981" cy="272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Implementar sistema de esteiras que levarão os produtos escolhidos para o embalamento e entrega na loja física ou em casa sem precisar de nenhum colaborador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564" y="4909498"/>
            <a:ext cx="5771519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6666"/>
                </a:solidFill>
                <a:latin typeface="Montserrat Classic Bold"/>
              </a:rPr>
              <a:t>Automatização do Processo de Compra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33183" y="6059483"/>
            <a:ext cx="4881704" cy="2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Criar plataformas para que as pessoas consigam adquirir os produtos de nosso cliente mais facilmente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33183" y="4909498"/>
            <a:ext cx="4881704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6666"/>
                </a:solidFill>
                <a:latin typeface="Montserrat Classic Bold"/>
              </a:rPr>
              <a:t>Sites e apps para os clientes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704" y="6059483"/>
            <a:ext cx="4881704" cy="272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Gerir o processo de métodos de pagamento, manutenção, operações e cuidados com o processo automatizado implementado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29676" y="4909498"/>
            <a:ext cx="5315760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6666"/>
                </a:solidFill>
                <a:latin typeface="Montserrat Classic Bold"/>
              </a:rPr>
              <a:t>Gerenciamento do Processo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47975" y="8678858"/>
            <a:ext cx="1466199" cy="146619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526859">
            <a:off x="11936708" y="-7681676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13246"/>
            <a:ext cx="10122815" cy="870562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47975" y="8678858"/>
            <a:ext cx="1466199" cy="146619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14918"/>
          <a:stretch>
            <a:fillRect/>
          </a:stretch>
        </p:blipFill>
        <p:spPr>
          <a:xfrm>
            <a:off x="387664" y="2577892"/>
            <a:ext cx="2804173" cy="23858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44000" y="2577892"/>
            <a:ext cx="3034459" cy="22809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b="486"/>
          <a:stretch>
            <a:fillRect/>
          </a:stretch>
        </p:blipFill>
        <p:spPr>
          <a:xfrm>
            <a:off x="10334654" y="4316659"/>
            <a:ext cx="1619527" cy="12114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454979">
            <a:off x="9534561" y="4452776"/>
            <a:ext cx="1540204" cy="115772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76240" y="4582640"/>
            <a:ext cx="2515598" cy="18908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62402" y="6024159"/>
            <a:ext cx="2654699" cy="265469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421538">
            <a:off x="9032293" y="6122432"/>
            <a:ext cx="4224249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0773" y="-3328866"/>
            <a:ext cx="1653401" cy="411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523246" y="5528085"/>
            <a:ext cx="2469354" cy="4536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6"/>
          <p:cNvSpPr txBox="1"/>
          <p:nvPr/>
        </p:nvSpPr>
        <p:spPr>
          <a:xfrm>
            <a:off x="12178459" y="4474837"/>
            <a:ext cx="4305252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9"/>
              </a:lnSpc>
            </a:pPr>
            <a:r>
              <a:rPr lang="en-US" sz="1899">
                <a:solidFill>
                  <a:srgbClr val="000000"/>
                </a:solidFill>
                <a:latin typeface="Montserrat"/>
              </a:rPr>
              <a:t>LDR e LED verde: já foram testados, porém a lógica de funcionamento ainda não foi implementada.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66427" y="6770950"/>
            <a:ext cx="5084613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Montserrat"/>
              </a:rPr>
              <a:t>Motores DC 6V: já foram testados e sua lógica de acionamento dependerá dos dados lidos por um dos sensores infravermelho.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1913" y="6832154"/>
            <a:ext cx="3197408" cy="248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714">
                <a:solidFill>
                  <a:srgbClr val="FFFFFF"/>
                </a:solidFill>
                <a:latin typeface="Montserrat Bold"/>
              </a:rPr>
              <a:t>O aplicativo foi desenvolvido por meio da plataforma Kodular e está em processo de conclusão. Todas as funcionalidades estão prontas: cadastro, conexão com a planta física, aba de compras, tela de status e acionamento dos atuadores.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46065"/>
            <a:ext cx="162306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Implementação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66427" y="2795771"/>
            <a:ext cx="5084613" cy="193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1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</a:rPr>
              <a:t>Sensores infravermelho E18-D80NK: todos já foram testados, porém, como o protótipo ainda não foi implementado, apenas um sensor está conectado à placa. Sua função é detectar a presença de objetos, interferindo diretamente na lógica de acionamento dos atuadores.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78459" y="3039425"/>
            <a:ext cx="4305252" cy="90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7"/>
              </a:lnSpc>
            </a:pPr>
            <a:r>
              <a:rPr lang="en-US" sz="1897">
                <a:solidFill>
                  <a:srgbClr val="000000"/>
                </a:solidFill>
                <a:latin typeface="Montserrat"/>
              </a:rPr>
              <a:t>Micro servo motores 9G SG90: já foram testados, sua lógica de acionamento ainda será ajustada.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66427" y="4759100"/>
            <a:ext cx="4305252" cy="151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endParaRPr/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Montserrat"/>
              </a:rPr>
              <a:t>Servo motores MG995: ainda não foram testados e a lógica de funcionamento também ainda não foi implementada.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526859">
            <a:off x="11936708" y="-7681676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13246"/>
            <a:ext cx="10122815" cy="8705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08553" y="2920167"/>
            <a:ext cx="1868560" cy="18685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546871" y="3090090"/>
            <a:ext cx="1622916" cy="1528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36962" y="3061573"/>
            <a:ext cx="1938076" cy="14097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846065"/>
            <a:ext cx="162306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Implementações Futuras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339" y="6078533"/>
            <a:ext cx="5561969" cy="135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Implementar um método para realizar o pagamento por meio de um cartão físico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564" y="4909498"/>
            <a:ext cx="5771519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6666"/>
                </a:solidFill>
                <a:latin typeface="Montserrat Classic Bold"/>
              </a:rPr>
              <a:t>Compra por meio de um cartão físico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33183" y="6059483"/>
            <a:ext cx="4881704" cy="364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Criar uma plataforma web para que as pessoas consigam adquirir os produtos de nosso cliente em mais plataformas, além de novas funções no aplicativo (conta do usuário, banco de dados)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33183" y="490949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6666"/>
                </a:solidFill>
                <a:latin typeface="Montserrat Classic Bold"/>
              </a:rPr>
              <a:t>Site para o projeto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704" y="6059483"/>
            <a:ext cx="4881704" cy="2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Criar um protótipo para evidenciar o pleno funcionamento do projeto em um supermercado exemplo.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29676" y="4909498"/>
            <a:ext cx="5315760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6666"/>
                </a:solidFill>
                <a:latin typeface="Montserrat Classic Bold"/>
              </a:rPr>
              <a:t>Criação do protótipo físico funcional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47975" y="8678858"/>
            <a:ext cx="1466199" cy="146619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59287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9938934" y="-7667950"/>
            <a:ext cx="10122815" cy="8705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3315140"/>
            <a:ext cx="1653401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523039" y="9535573"/>
            <a:ext cx="1653401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0124" y="2151242"/>
            <a:ext cx="17267752" cy="612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→ Aquisição do material para construção do protótipo físico;</a:t>
            </a:r>
          </a:p>
          <a:p>
            <a:pPr algn="just">
              <a:lnSpc>
                <a:spcPts val="4093"/>
              </a:lnSpc>
            </a:pPr>
            <a:endParaRPr lang="en-US" sz="3148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→ Problemas de conhecimento técnico de como fazer a integração dos dispositivos e na ordem correta de compra seguindo as opções escolhidas no ato da compra;</a:t>
            </a:r>
          </a:p>
          <a:p>
            <a:pPr algn="just">
              <a:lnSpc>
                <a:spcPts val="4093"/>
              </a:lnSpc>
            </a:pPr>
            <a:endParaRPr lang="en-US" sz="3148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→ Número de portas insuficiente para a quantidade de dispositivos necessários;</a:t>
            </a:r>
          </a:p>
          <a:p>
            <a:pPr algn="just">
              <a:lnSpc>
                <a:spcPts val="4093"/>
              </a:lnSpc>
            </a:pPr>
            <a:endParaRPr lang="en-US" sz="3148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 → Problemas de conhecimento técnico de como efetuar o pagamento por meio de um cartão físico (LDR, RFID, Código de barras?);</a:t>
            </a:r>
          </a:p>
          <a:p>
            <a:pPr algn="just">
              <a:lnSpc>
                <a:spcPts val="4093"/>
              </a:lnSpc>
            </a:pPr>
            <a:endParaRPr lang="en-US" sz="3148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 → Alterações no escopo do projetos em casos que não são viáveis ou que não deram certo (RFID por conta da insuficiência de portas).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4179" y="857250"/>
            <a:ext cx="11759642" cy="112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8"/>
              </a:lnSpc>
            </a:pPr>
            <a:r>
              <a:rPr lang="en-US" sz="7390">
                <a:solidFill>
                  <a:srgbClr val="000000"/>
                </a:solidFill>
                <a:latin typeface="Montserrat Extra-Bold"/>
              </a:rPr>
              <a:t>Problemas enfrentados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95600" y="8703748"/>
            <a:ext cx="1466199" cy="146619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59287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9938934" y="-7667950"/>
            <a:ext cx="10122815" cy="8705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3315140"/>
            <a:ext cx="1653401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523039" y="9535573"/>
            <a:ext cx="1653401" cy="4114800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95600" y="8703748"/>
            <a:ext cx="1466199" cy="1466193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814216" y="2207914"/>
            <a:ext cx="12659569" cy="112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8"/>
              </a:lnSpc>
            </a:pPr>
            <a:r>
              <a:rPr lang="en-US" sz="7390">
                <a:solidFill>
                  <a:srgbClr val="000000"/>
                </a:solidFill>
                <a:latin typeface="Montserrat Extra-Bold"/>
              </a:rPr>
              <a:t>Vídeo de Funcionamento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9494" y="4730773"/>
            <a:ext cx="15149012" cy="80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4"/>
              </a:lnSpc>
            </a:pPr>
            <a:r>
              <a:rPr lang="en-US" sz="2503">
                <a:solidFill>
                  <a:srgbClr val="004AAD"/>
                </a:solidFill>
                <a:latin typeface="Montserrat Bold"/>
              </a:rPr>
              <a:t>Link do vídeo: </a:t>
            </a:r>
            <a:r>
              <a:rPr lang="en-US" sz="2503" u="sng">
                <a:solidFill>
                  <a:srgbClr val="004AAD"/>
                </a:solidFill>
                <a:latin typeface="Montserrat Bold"/>
                <a:hlinkClick r:id="rId8" tooltip="https://drive.google.com/file/d/14tpxNyqt2T624mai8sHTOBwRR5B1u-Io/view?usp=sharing"/>
              </a:rPr>
              <a:t>https://drive.google.com/file/d/14tpxNyqt2T624mai8sHTOBwRR5B1u-Io/view?usp=sharing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93458" y="3643316"/>
            <a:ext cx="7806067" cy="5635996"/>
            <a:chOff x="0" y="0"/>
            <a:chExt cx="2055919" cy="14843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5919" cy="1484378"/>
            </a:xfrm>
            <a:custGeom>
              <a:avLst/>
              <a:gdLst/>
              <a:ahLst/>
              <a:cxnLst/>
              <a:rect l="l" t="t" r="r" b="b"/>
              <a:pathLst>
                <a:path w="2055919" h="1484378">
                  <a:moveTo>
                    <a:pt x="50581" y="0"/>
                  </a:moveTo>
                  <a:lnTo>
                    <a:pt x="2005338" y="0"/>
                  </a:lnTo>
                  <a:cubicBezTo>
                    <a:pt x="2018753" y="0"/>
                    <a:pt x="2031618" y="5329"/>
                    <a:pt x="2041104" y="14815"/>
                  </a:cubicBezTo>
                  <a:cubicBezTo>
                    <a:pt x="2050590" y="24301"/>
                    <a:pt x="2055919" y="37166"/>
                    <a:pt x="2055919" y="50581"/>
                  </a:cubicBezTo>
                  <a:lnTo>
                    <a:pt x="2055919" y="1433797"/>
                  </a:lnTo>
                  <a:cubicBezTo>
                    <a:pt x="2055919" y="1447212"/>
                    <a:pt x="2050590" y="1460077"/>
                    <a:pt x="2041104" y="1469563"/>
                  </a:cubicBezTo>
                  <a:cubicBezTo>
                    <a:pt x="2031618" y="1479049"/>
                    <a:pt x="2018753" y="1484378"/>
                    <a:pt x="2005338" y="1484378"/>
                  </a:cubicBezTo>
                  <a:lnTo>
                    <a:pt x="50581" y="1484378"/>
                  </a:lnTo>
                  <a:cubicBezTo>
                    <a:pt x="37166" y="1484378"/>
                    <a:pt x="24301" y="1479049"/>
                    <a:pt x="14815" y="1469563"/>
                  </a:cubicBezTo>
                  <a:cubicBezTo>
                    <a:pt x="5329" y="1460077"/>
                    <a:pt x="0" y="1447212"/>
                    <a:pt x="0" y="1433797"/>
                  </a:cubicBezTo>
                  <a:lnTo>
                    <a:pt x="0" y="50581"/>
                  </a:lnTo>
                  <a:cubicBezTo>
                    <a:pt x="0" y="37166"/>
                    <a:pt x="5329" y="24301"/>
                    <a:pt x="14815" y="14815"/>
                  </a:cubicBezTo>
                  <a:cubicBezTo>
                    <a:pt x="24301" y="5329"/>
                    <a:pt x="37166" y="0"/>
                    <a:pt x="50581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589910"/>
            <a:ext cx="10122815" cy="87056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470833">
            <a:off x="12736379" y="-7832932"/>
            <a:ext cx="10122815" cy="87056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3286565"/>
            <a:ext cx="1653401" cy="4114800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24175" y="8579051"/>
            <a:ext cx="1466199" cy="146619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637027" y="7658100"/>
            <a:ext cx="1466199" cy="146619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652797" y="7909643"/>
            <a:ext cx="3470240" cy="96310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367439" y="1257169"/>
            <a:ext cx="4567263" cy="345719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306129" y="5328069"/>
            <a:ext cx="474289" cy="31130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673484" y="4234926"/>
            <a:ext cx="1489764" cy="48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5"/>
              </a:lnSpc>
            </a:pPr>
            <a:r>
              <a:rPr lang="en-US" sz="2958">
                <a:solidFill>
                  <a:srgbClr val="000000"/>
                </a:solidFill>
                <a:latin typeface="Montserrat Classic"/>
              </a:rPr>
              <a:t>Site: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617977" y="4315098"/>
            <a:ext cx="360382" cy="36671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4723885"/>
            <a:ext cx="724474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Montserrat Extra-Bold"/>
              </a:rPr>
              <a:t>Auto Market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185141"/>
            <a:ext cx="7244741" cy="93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0"/>
              </a:lnSpc>
            </a:pPr>
            <a:r>
              <a:rPr lang="en-US" sz="2846">
                <a:solidFill>
                  <a:srgbClr val="000000"/>
                </a:solidFill>
                <a:latin typeface="Montserrat Classic"/>
              </a:rPr>
              <a:t>Comprar sem esperar, nunca foi tão fácil.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77400" y="5774024"/>
            <a:ext cx="7581900" cy="1836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93"/>
              </a:lnSpc>
            </a:pPr>
            <a:r>
              <a:rPr lang="en-US" sz="2225" dirty="0" err="1">
                <a:solidFill>
                  <a:srgbClr val="000000"/>
                </a:solidFill>
                <a:latin typeface="Montserrat"/>
              </a:rPr>
              <a:t>Coordenador</a:t>
            </a:r>
            <a:r>
              <a:rPr lang="en-US" sz="2225" dirty="0">
                <a:solidFill>
                  <a:srgbClr val="000000"/>
                </a:solidFill>
                <a:latin typeface="Montserrat"/>
              </a:rPr>
              <a:t>: luiseduardobastos5446@gmail.com;</a:t>
            </a:r>
          </a:p>
          <a:p>
            <a:pPr>
              <a:lnSpc>
                <a:spcPts val="2893"/>
              </a:lnSpc>
            </a:pPr>
            <a:r>
              <a:rPr lang="en-US" sz="2225" dirty="0" err="1">
                <a:solidFill>
                  <a:srgbClr val="000000"/>
                </a:solidFill>
                <a:latin typeface="Montserrat"/>
              </a:rPr>
              <a:t>Relatório</a:t>
            </a:r>
            <a:r>
              <a:rPr lang="en-US" sz="2225" dirty="0">
                <a:solidFill>
                  <a:srgbClr val="000000"/>
                </a:solidFill>
                <a:latin typeface="Montserrat"/>
              </a:rPr>
              <a:t>: geovana1255@outlook.com;</a:t>
            </a:r>
          </a:p>
          <a:p>
            <a:pPr>
              <a:lnSpc>
                <a:spcPts val="2893"/>
              </a:lnSpc>
            </a:pPr>
            <a:r>
              <a:rPr lang="en-US" sz="2225" dirty="0" err="1">
                <a:solidFill>
                  <a:srgbClr val="000000"/>
                </a:solidFill>
                <a:latin typeface="Montserrat"/>
              </a:rPr>
              <a:t>Aplicativo</a:t>
            </a:r>
            <a:r>
              <a:rPr lang="en-US" sz="2225" dirty="0">
                <a:solidFill>
                  <a:srgbClr val="000000"/>
                </a:solidFill>
                <a:latin typeface="Montserrat"/>
              </a:rPr>
              <a:t>: vitornascimento@pm.me;</a:t>
            </a:r>
          </a:p>
          <a:p>
            <a:pPr>
              <a:lnSpc>
                <a:spcPts val="2893"/>
              </a:lnSpc>
            </a:pPr>
            <a:r>
              <a:rPr lang="en-US" sz="2225" dirty="0">
                <a:solidFill>
                  <a:srgbClr val="000000"/>
                </a:solidFill>
                <a:latin typeface="Montserrat"/>
              </a:rPr>
              <a:t>Arduino: brunocordeiro1704@gmail.com;</a:t>
            </a:r>
          </a:p>
          <a:p>
            <a:pPr>
              <a:lnSpc>
                <a:spcPts val="2893"/>
              </a:lnSpc>
            </a:pPr>
            <a:r>
              <a:rPr lang="en-US" sz="2225" dirty="0">
                <a:solidFill>
                  <a:srgbClr val="000000"/>
                </a:solidFill>
                <a:latin typeface="Montserrat"/>
              </a:rPr>
              <a:t>Arduino: filipehcunha@hotmail.com.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3484" y="5247760"/>
            <a:ext cx="1489764" cy="48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5"/>
              </a:lnSpc>
            </a:pPr>
            <a:r>
              <a:rPr lang="en-US" sz="2958">
                <a:solidFill>
                  <a:srgbClr val="000000"/>
                </a:solidFill>
                <a:latin typeface="Montserrat Classic"/>
              </a:rPr>
              <a:t>E-mails: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67778" y="9555537"/>
            <a:ext cx="6857427" cy="42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2570">
                <a:solidFill>
                  <a:srgbClr val="000000"/>
                </a:solidFill>
                <a:latin typeface="Montserrat Classic"/>
              </a:rPr>
              <a:t>Automatização de Lojas e Supermercados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06102" y="1263676"/>
            <a:ext cx="6180779" cy="285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4"/>
              </a:lnSpc>
            </a:pPr>
            <a:r>
              <a:rPr lang="en-US" sz="2503">
                <a:solidFill>
                  <a:srgbClr val="000000"/>
                </a:solidFill>
                <a:latin typeface="Montserrat"/>
              </a:rPr>
              <a:t>Para lojistas e comerciantes que querem diminuir os custos de operação e aumentar o seu lucro por meio da automatização do processo de compra. </a:t>
            </a:r>
          </a:p>
          <a:p>
            <a:pPr algn="just">
              <a:lnSpc>
                <a:spcPts val="3254"/>
              </a:lnSpc>
            </a:pPr>
            <a:endParaRPr lang="en-US" sz="2503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3254"/>
              </a:lnSpc>
            </a:pPr>
            <a:r>
              <a:rPr lang="en-US" sz="2503">
                <a:solidFill>
                  <a:srgbClr val="000000"/>
                </a:solidFill>
                <a:latin typeface="Montserrat"/>
              </a:rPr>
              <a:t>Faça uma consulta: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73484" y="4733410"/>
            <a:ext cx="6328516" cy="354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93"/>
              </a:lnSpc>
            </a:pPr>
            <a:r>
              <a:rPr lang="en-US" sz="2225" dirty="0">
                <a:solidFill>
                  <a:srgbClr val="000000"/>
                </a:solidFill>
                <a:latin typeface="Montserrat"/>
                <a:hlinkClick r:id="rId14"/>
              </a:rPr>
              <a:t>https://automarket-ltda.netlify.app</a:t>
            </a:r>
            <a:endParaRPr lang="en-US" sz="2225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708</Words>
  <Application>Microsoft Office PowerPoint</Application>
  <PresentationFormat>Personalizar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20" baseType="lpstr">
      <vt:lpstr>Calibri</vt:lpstr>
      <vt:lpstr>Montserrat</vt:lpstr>
      <vt:lpstr>Darker Grotesque Bold</vt:lpstr>
      <vt:lpstr>Open Sans Light Bold Italics</vt:lpstr>
      <vt:lpstr>Open Sans Light Bold</vt:lpstr>
      <vt:lpstr>Montserrat Extra-Bold</vt:lpstr>
      <vt:lpstr>Arial</vt:lpstr>
      <vt:lpstr>Montserrat Classic Bold</vt:lpstr>
      <vt:lpstr>Montserrat Classic</vt:lpstr>
      <vt:lpstr>Montserrat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Market Ltda - Apresentação</dc:title>
  <cp:lastModifiedBy>Luis Eduardo</cp:lastModifiedBy>
  <cp:revision>5</cp:revision>
  <dcterms:created xsi:type="dcterms:W3CDTF">2006-08-16T00:00:00Z</dcterms:created>
  <dcterms:modified xsi:type="dcterms:W3CDTF">2023-01-21T20:22:35Z</dcterms:modified>
  <dc:identifier>DAFU0kgmzC8</dc:identifier>
</cp:coreProperties>
</file>